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6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</p:sldIdLst>
  <p:sldSz cx="9144000" cy="6858000"/>
  <p:notesSz cx="6858000" cy="9945687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88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88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88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88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88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88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88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88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88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88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88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88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5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88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88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88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88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1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88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2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88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000000"/>
                </a:solidFill>
                <a:latin typeface="Calibri"/>
              </a:rPr>
              <a:t>Образец заголовка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E2E3D3DE-DF5E-4986-BF32-5B3F1E802FA7}" type="datetime">
              <a:rPr b="0" lang="ru-RU" sz="1200" spc="-1" strike="noStrike">
                <a:solidFill>
                  <a:srgbClr val="8b8b8b"/>
                </a:solidFill>
                <a:latin typeface="Calibri"/>
              </a:rPr>
              <a:t>1.2.19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70D4F218-D8D2-4215-AAA9-0086D6269DEF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1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Второй уровень структуры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Третий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3D97F050-8241-4C7B-9F65-6BED106F623B}" type="datetime">
              <a:rPr b="0" lang="ru-RU" sz="1200" spc="-1" strike="noStrike">
                <a:solidFill>
                  <a:srgbClr val="8b8b8b"/>
                </a:solidFill>
                <a:latin typeface="Calibri"/>
              </a:rPr>
              <a:t>1.2.19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EA1660B4-3D57-4D41-A21A-4A3978774DFF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Для правки текста заглавия щёлкните мышью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Второй уровень структуры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Третий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000000"/>
                </a:solidFill>
                <a:latin typeface="Calibri"/>
              </a:rPr>
              <a:t>Образец заголовка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Образец текста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Второй уровень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Третий уровень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Четвертый уровень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Пятый уровень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CCA7DA46-B7DB-4131-8AAF-B0A40C4C60A8}" type="datetime">
              <a:rPr b="0" lang="ru-RU" sz="1200" spc="-1" strike="noStrike">
                <a:solidFill>
                  <a:srgbClr val="8b8b8b"/>
                </a:solidFill>
                <a:latin typeface="Calibri"/>
              </a:rPr>
              <a:t>1.2.19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AC8C0614-49ED-4CBF-86B2-342C1125A1F2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467640" y="620640"/>
            <a:ext cx="8208720" cy="19440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1" lang="ru-RU" sz="2800" spc="-1" strike="noStrike">
                <a:solidFill>
                  <a:srgbClr val="376092"/>
                </a:solidFill>
                <a:latin typeface="Arial"/>
              </a:rPr>
              <a:t>Наблюдения КО в околоземном космическом пространстве с использованием многоканального мониторингового телескопа ММТ-9</a:t>
            </a:r>
            <a:r>
              <a:rPr b="1" lang="ru-RU" sz="2800" spc="-1" strike="noStrike" baseline="30000">
                <a:solidFill>
                  <a:srgbClr val="376092"/>
                </a:solidFill>
                <a:latin typeface="Arial"/>
              </a:rPr>
              <a:t>*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4" name="TextShape 2"/>
          <p:cNvSpPr txBox="1"/>
          <p:nvPr/>
        </p:nvSpPr>
        <p:spPr>
          <a:xfrm>
            <a:off x="755640" y="2754000"/>
            <a:ext cx="7632360" cy="18720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algn="ctr">
              <a:lnSpc>
                <a:spcPct val="100000"/>
              </a:lnSpc>
              <a:spcBef>
                <a:spcPts val="320"/>
              </a:spcBef>
            </a:pPr>
            <a:r>
              <a:rPr b="0" lang="ru-RU" sz="1600" spc="-1" strike="noStrike">
                <a:solidFill>
                  <a:srgbClr val="17375e"/>
                </a:solidFill>
                <a:latin typeface="Arial"/>
              </a:rPr>
              <a:t>Сасюк  В.В.</a:t>
            </a:r>
            <a:r>
              <a:rPr b="0" lang="ru-RU" sz="1600" spc="-1" strike="noStrike" baseline="30000">
                <a:solidFill>
                  <a:srgbClr val="17375e"/>
                </a:solidFill>
                <a:latin typeface="Arial"/>
              </a:rPr>
              <a:t>1,2</a:t>
            </a:r>
            <a:r>
              <a:rPr b="0" lang="ru-RU" sz="1600" spc="-1" strike="noStrike">
                <a:solidFill>
                  <a:srgbClr val="17375e"/>
                </a:solidFill>
                <a:latin typeface="Arial"/>
              </a:rPr>
              <a:t>, Бескин Г.М.</a:t>
            </a:r>
            <a:r>
              <a:rPr b="0" lang="ru-RU" sz="1600" spc="-1" strike="noStrike" baseline="30000">
                <a:solidFill>
                  <a:srgbClr val="17375e"/>
                </a:solidFill>
                <a:latin typeface="Arial"/>
              </a:rPr>
              <a:t>4</a:t>
            </a:r>
            <a:r>
              <a:rPr b="0" lang="ru-RU" sz="1600" spc="-1" strike="noStrike">
                <a:solidFill>
                  <a:srgbClr val="17375e"/>
                </a:solidFill>
                <a:latin typeface="Arial"/>
              </a:rPr>
              <a:t>, Бирюков А.В.</a:t>
            </a:r>
            <a:r>
              <a:rPr b="0" lang="ru-RU" sz="1600" spc="-1" strike="noStrike" baseline="30000">
                <a:solidFill>
                  <a:srgbClr val="17375e"/>
                </a:solidFill>
                <a:latin typeface="Arial"/>
              </a:rPr>
              <a:t>1</a:t>
            </a:r>
            <a:r>
              <a:rPr b="0" lang="ru-RU" sz="1600" spc="-1" strike="noStrike">
                <a:solidFill>
                  <a:srgbClr val="17375e"/>
                </a:solidFill>
                <a:latin typeface="Arial"/>
              </a:rPr>
              <a:t>, Бондарь С.Ф.</a:t>
            </a:r>
            <a:r>
              <a:rPr b="0" lang="ru-RU" sz="1600" spc="-1" strike="noStrike" baseline="30000">
                <a:solidFill>
                  <a:srgbClr val="17375e"/>
                </a:solidFill>
                <a:latin typeface="Arial"/>
              </a:rPr>
              <a:t>3</a:t>
            </a:r>
            <a:r>
              <a:rPr b="0" lang="ru-RU" sz="1600" spc="-1" strike="noStrike">
                <a:solidFill>
                  <a:srgbClr val="17375e"/>
                </a:solidFill>
                <a:latin typeface="Arial"/>
              </a:rPr>
              <a:t>, Давыдов Д.В.</a:t>
            </a:r>
            <a:r>
              <a:rPr b="0" lang="ru-RU" sz="1600" spc="-1" strike="noStrike" baseline="30000">
                <a:solidFill>
                  <a:srgbClr val="17375e"/>
                </a:solidFill>
                <a:latin typeface="Arial"/>
              </a:rPr>
              <a:t>5</a:t>
            </a:r>
            <a:r>
              <a:rPr b="0" lang="ru-RU" sz="1600" spc="-1" strike="noStrike">
                <a:solidFill>
                  <a:srgbClr val="17375e"/>
                </a:solidFill>
                <a:latin typeface="Arial"/>
              </a:rPr>
              <a:t>, </a:t>
            </a:r>
            <a:endParaRPr b="0" lang="ru-RU" sz="16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20"/>
              </a:spcBef>
            </a:pPr>
            <a:r>
              <a:rPr b="0" lang="ru-RU" sz="1600" spc="-1" strike="noStrike">
                <a:solidFill>
                  <a:srgbClr val="17375e"/>
                </a:solidFill>
                <a:latin typeface="Arial"/>
              </a:rPr>
              <a:t>Иванов Е.А.</a:t>
            </a:r>
            <a:r>
              <a:rPr b="0" lang="ru-RU" sz="1600" spc="-1" strike="noStrike" baseline="30000">
                <a:solidFill>
                  <a:srgbClr val="17375e"/>
                </a:solidFill>
                <a:latin typeface="Arial"/>
              </a:rPr>
              <a:t>3</a:t>
            </a:r>
            <a:r>
              <a:rPr b="0" lang="ru-RU" sz="1600" spc="-1" strike="noStrike">
                <a:solidFill>
                  <a:srgbClr val="17375e"/>
                </a:solidFill>
                <a:latin typeface="Arial"/>
              </a:rPr>
              <a:t>, Карпов С.В</a:t>
            </a:r>
            <a:r>
              <a:rPr b="0" lang="ru-RU" sz="1600" spc="-1" strike="noStrike" baseline="30000">
                <a:solidFill>
                  <a:srgbClr val="17375e"/>
                </a:solidFill>
                <a:latin typeface="Arial"/>
              </a:rPr>
              <a:t>4</a:t>
            </a:r>
            <a:r>
              <a:rPr b="0" lang="ru-RU" sz="1600" spc="-1" strike="noStrike">
                <a:solidFill>
                  <a:srgbClr val="17375e"/>
                </a:solidFill>
                <a:latin typeface="Arial"/>
              </a:rPr>
              <a:t>, Каткова Е.В.</a:t>
            </a:r>
            <a:r>
              <a:rPr b="0" lang="ru-RU" sz="1600" spc="-1" strike="noStrike" baseline="30000">
                <a:solidFill>
                  <a:srgbClr val="17375e"/>
                </a:solidFill>
                <a:latin typeface="Arial"/>
              </a:rPr>
              <a:t>3</a:t>
            </a:r>
            <a:r>
              <a:rPr b="0" lang="ru-RU" sz="1600" spc="-1" strike="noStrike">
                <a:solidFill>
                  <a:srgbClr val="17375e"/>
                </a:solidFill>
                <a:latin typeface="Arial"/>
              </a:rPr>
              <a:t>, Орехова Н.В.</a:t>
            </a:r>
            <a:r>
              <a:rPr b="0" lang="ru-RU" sz="1600" spc="-1" strike="noStrike" baseline="30000">
                <a:solidFill>
                  <a:srgbClr val="17375e"/>
                </a:solidFill>
                <a:latin typeface="Arial"/>
              </a:rPr>
              <a:t>3</a:t>
            </a:r>
            <a:r>
              <a:rPr b="0" lang="ru-RU" sz="1600" spc="-1" strike="noStrike">
                <a:solidFill>
                  <a:srgbClr val="17375e"/>
                </a:solidFill>
                <a:latin typeface="Arial"/>
              </a:rPr>
              <a:t>, Перков А.В.</a:t>
            </a:r>
            <a:r>
              <a:rPr b="0" lang="ru-RU" sz="1600" spc="-1" strike="noStrike" baseline="30000">
                <a:solidFill>
                  <a:srgbClr val="17375e"/>
                </a:solidFill>
                <a:latin typeface="Arial"/>
              </a:rPr>
              <a:t>3</a:t>
            </a:r>
            <a:endParaRPr b="0" lang="ru-RU" sz="16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20"/>
              </a:spcBef>
            </a:pPr>
            <a:endParaRPr b="0" lang="ru-RU" sz="16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20"/>
              </a:spcBef>
            </a:pPr>
            <a:r>
              <a:rPr b="0" lang="ru-RU" sz="1600" spc="-1" strike="noStrike" baseline="30000">
                <a:solidFill>
                  <a:srgbClr val="17375e"/>
                </a:solidFill>
                <a:latin typeface="Arial"/>
              </a:rPr>
              <a:t>1</a:t>
            </a:r>
            <a:r>
              <a:rPr b="0" lang="ru-RU" sz="1600" spc="-1" strike="noStrike">
                <a:solidFill>
                  <a:srgbClr val="17375e"/>
                </a:solidFill>
                <a:latin typeface="Arial"/>
              </a:rPr>
              <a:t>Казанский (Приволжский) Федеральный Университет,</a:t>
            </a:r>
            <a:endParaRPr b="0" lang="ru-RU" sz="16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20"/>
              </a:spcBef>
            </a:pPr>
            <a:r>
              <a:rPr b="0" lang="ru-RU" sz="1600" spc="-1" strike="noStrike">
                <a:solidFill>
                  <a:srgbClr val="17375e"/>
                </a:solidFill>
                <a:latin typeface="Arial"/>
              </a:rPr>
              <a:t> </a:t>
            </a:r>
            <a:r>
              <a:rPr b="0" lang="ru-RU" sz="1600" spc="-1" strike="noStrike" baseline="30000">
                <a:solidFill>
                  <a:srgbClr val="17375e"/>
                </a:solidFill>
                <a:latin typeface="Arial"/>
              </a:rPr>
              <a:t>2</a:t>
            </a:r>
            <a:r>
              <a:rPr b="0" lang="ru-RU" sz="1600" spc="-1" strike="noStrike">
                <a:solidFill>
                  <a:srgbClr val="17375e"/>
                </a:solidFill>
                <a:latin typeface="Arial"/>
              </a:rPr>
              <a:t>ООО “Параллакс”,</a:t>
            </a:r>
            <a:r>
              <a:rPr b="0" lang="ru-RU" sz="1600" spc="-1" strike="noStrike" baseline="30000">
                <a:solidFill>
                  <a:srgbClr val="17375e"/>
                </a:solidFill>
                <a:latin typeface="Arial"/>
              </a:rPr>
              <a:t> 3</a:t>
            </a:r>
            <a:r>
              <a:rPr b="0" lang="ru-RU" sz="1600" spc="-1" strike="noStrike">
                <a:solidFill>
                  <a:srgbClr val="17375e"/>
                </a:solidFill>
                <a:latin typeface="Arial"/>
              </a:rPr>
              <a:t>НПК СПП СОН “Архыз, </a:t>
            </a:r>
            <a:r>
              <a:rPr b="0" lang="ru-RU" sz="1600" spc="-1" strike="noStrike" baseline="30000">
                <a:solidFill>
                  <a:srgbClr val="17375e"/>
                </a:solidFill>
                <a:latin typeface="Arial"/>
              </a:rPr>
              <a:t>4</a:t>
            </a:r>
            <a:r>
              <a:rPr b="0" lang="ru-RU" sz="1600" spc="-1" strike="noStrike">
                <a:solidFill>
                  <a:srgbClr val="17375e"/>
                </a:solidFill>
                <a:latin typeface="Arial"/>
              </a:rPr>
              <a:t>САО РАН,, </a:t>
            </a:r>
            <a:r>
              <a:rPr b="0" lang="ru-RU" sz="1600" spc="-1" strike="noStrike" baseline="30000">
                <a:solidFill>
                  <a:srgbClr val="17375e"/>
                </a:solidFill>
                <a:latin typeface="Arial"/>
              </a:rPr>
              <a:t>5</a:t>
            </a:r>
            <a:r>
              <a:rPr b="0" lang="ru-RU" sz="1600" spc="-1" strike="noStrike">
                <a:solidFill>
                  <a:srgbClr val="17375e"/>
                </a:solidFill>
                <a:latin typeface="Arial"/>
              </a:rPr>
              <a:t>АО “АНЦ”</a:t>
            </a:r>
            <a:endParaRPr b="0" lang="ru-RU" sz="16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41"/>
              </a:spcBef>
            </a:pPr>
            <a:endParaRPr b="0" lang="ru-RU" sz="1600" spc="-1" strike="noStrike">
              <a:latin typeface="Arial"/>
            </a:endParaRPr>
          </a:p>
        </p:txBody>
      </p:sp>
      <p:pic>
        <p:nvPicPr>
          <p:cNvPr id="125" name="Рисунок 7" descr=""/>
          <p:cNvPicPr/>
          <p:nvPr/>
        </p:nvPicPr>
        <p:blipFill>
          <a:blip r:embed="rId1"/>
          <a:stretch/>
        </p:blipFill>
        <p:spPr>
          <a:xfrm>
            <a:off x="2770920" y="4464000"/>
            <a:ext cx="3602160" cy="621360"/>
          </a:xfrm>
          <a:prstGeom prst="rect">
            <a:avLst/>
          </a:prstGeom>
          <a:ln>
            <a:noFill/>
          </a:ln>
        </p:spPr>
      </p:pic>
      <p:sp>
        <p:nvSpPr>
          <p:cNvPr id="126" name="CustomShape 3"/>
          <p:cNvSpPr/>
          <p:nvPr/>
        </p:nvSpPr>
        <p:spPr>
          <a:xfrm>
            <a:off x="1043640" y="6018480"/>
            <a:ext cx="7432200" cy="577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 algn="ctr">
              <a:lnSpc>
                <a:spcPct val="100000"/>
              </a:lnSpc>
            </a:pPr>
            <a:r>
              <a:rPr b="0" lang="ru-RU" sz="1600" spc="-1" strike="noStrike">
                <a:solidFill>
                  <a:srgbClr val="17375e"/>
                </a:solidFill>
                <a:latin typeface="Arial"/>
              </a:rPr>
              <a:t>“</a:t>
            </a:r>
            <a:r>
              <a:rPr b="0" lang="ru-RU" sz="1600" spc="-1" strike="noStrike">
                <a:solidFill>
                  <a:srgbClr val="17375e"/>
                </a:solidFill>
                <a:latin typeface="Arial"/>
              </a:rPr>
              <a:t>Развитие методов мониторинга околоземного космического пространства с </a:t>
            </a:r>
            <a:endParaRPr b="0" lang="ru-RU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1600" spc="-1" strike="noStrike">
                <a:solidFill>
                  <a:srgbClr val="17375e"/>
                </a:solidFill>
                <a:latin typeface="Arial"/>
              </a:rPr>
              <a:t>использованием оптико-электронных средств”, декабрь 2018 г.</a:t>
            </a:r>
            <a:endParaRPr b="0" lang="ru-RU" sz="1600" spc="-1" strike="noStrike">
              <a:latin typeface="Arial"/>
            </a:endParaRPr>
          </a:p>
        </p:txBody>
      </p:sp>
      <p:sp>
        <p:nvSpPr>
          <p:cNvPr id="127" name="Line 4"/>
          <p:cNvSpPr/>
          <p:nvPr/>
        </p:nvSpPr>
        <p:spPr>
          <a:xfrm>
            <a:off x="251280" y="5826600"/>
            <a:ext cx="8713080" cy="360"/>
          </a:xfrm>
          <a:prstGeom prst="line">
            <a:avLst/>
          </a:prstGeom>
          <a:ln w="22320"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8" name="Line 5"/>
          <p:cNvSpPr/>
          <p:nvPr/>
        </p:nvSpPr>
        <p:spPr>
          <a:xfrm>
            <a:off x="251280" y="641160"/>
            <a:ext cx="8713080" cy="360"/>
          </a:xfrm>
          <a:prstGeom prst="line">
            <a:avLst/>
          </a:prstGeom>
          <a:ln w="22320"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9" name="CustomShape 6"/>
          <p:cNvSpPr/>
          <p:nvPr/>
        </p:nvSpPr>
        <p:spPr>
          <a:xfrm>
            <a:off x="1359720" y="5303520"/>
            <a:ext cx="6513480" cy="516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ru-RU" sz="1400" spc="-1" strike="noStrike" baseline="30000">
                <a:solidFill>
                  <a:srgbClr val="17375e"/>
                </a:solidFill>
                <a:latin typeface="Calibri"/>
              </a:rPr>
              <a:t>*</a:t>
            </a:r>
            <a:r>
              <a:rPr b="0" lang="ru-RU" sz="1400" spc="-1" strike="noStrike">
                <a:solidFill>
                  <a:srgbClr val="17375e"/>
                </a:solidFill>
                <a:latin typeface="Calibri"/>
              </a:rPr>
              <a:t>ММТ-9 - система широкоугольного мониторинга небесной сферы с субсекундным </a:t>
            </a:r>
            <a:endParaRPr b="0" lang="ru-RU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400" spc="-1" strike="noStrike">
                <a:solidFill>
                  <a:srgbClr val="17375e"/>
                </a:solidFill>
                <a:latin typeface="Calibri"/>
              </a:rPr>
              <a:t>временным разрешением “Многоканальный Мониторинговый Телескоп” </a:t>
            </a:r>
            <a:endParaRPr b="0" lang="ru-RU" sz="1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31805</TotalTime>
  <Application>LibreOffice/6.1.2.1$Windows_x86 LibreOffice_project/65905a128db06ba48db947242809d14d3f9a93fe</Application>
  <Words>2384</Words>
  <Paragraphs>838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2017-08-30T18:59:07Z</dcterms:created>
  <dc:creator>elka</dc:creator>
  <dc:description/>
  <dc:language>ru-RU</dc:language>
  <cp:lastModifiedBy/>
  <cp:lastPrinted>2018-12-15T17:47:51Z</cp:lastPrinted>
  <dcterms:modified xsi:type="dcterms:W3CDTF">2019-02-01T16:52:44Z</dcterms:modified>
  <cp:revision>605</cp:revision>
  <dc:subject/>
  <dc:title>Фотометрия ИСЗ на ММТ-9 в течение трех лет.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Экран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24</vt:i4>
  </property>
</Properties>
</file>